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04" r:id="rId1"/>
  </p:sldMasterIdLst>
  <p:sldIdLst>
    <p:sldId id="256" r:id="rId2"/>
    <p:sldId id="273" r:id="rId3"/>
    <p:sldId id="274" r:id="rId4"/>
    <p:sldId id="275"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470"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70D6A155-5C99-47AA-BA48-8E11419D2EE5}" type="datetimeFigureOut">
              <a:rPr lang="ar-SA" smtClean="0"/>
              <a:t>04/04/1440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8A5026E-6CB4-4516-AF61-D4DDAD61676F}" type="slidenum">
              <a:rPr lang="ar-SA" smtClean="0"/>
              <a:t>‹#›</a:t>
            </a:fld>
            <a:endParaRPr lang="ar-SA"/>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70D6A155-5C99-47AA-BA48-8E11419D2EE5}" type="datetimeFigureOut">
              <a:rPr lang="ar-SA" smtClean="0"/>
              <a:t>04/04/1440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8A5026E-6CB4-4516-AF61-D4DDAD61676F}"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70D6A155-5C99-47AA-BA48-8E11419D2EE5}" type="datetimeFigureOut">
              <a:rPr lang="ar-SA" smtClean="0"/>
              <a:t>04/04/1440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8A5026E-6CB4-4516-AF61-D4DDAD61676F}"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0D6A155-5C99-47AA-BA48-8E11419D2EE5}" type="datetimeFigureOut">
              <a:rPr lang="ar-SA" smtClean="0"/>
              <a:t>04/04/1440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8A5026E-6CB4-4516-AF61-D4DDAD61676F}" type="slidenum">
              <a:rPr lang="ar-SA" smtClean="0"/>
              <a:t>‹#›</a:t>
            </a:fld>
            <a:endParaRPr lang="ar-SA"/>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70D6A155-5C99-47AA-BA48-8E11419D2EE5}" type="datetimeFigureOut">
              <a:rPr lang="ar-SA" smtClean="0"/>
              <a:t>04/04/1440</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A8A5026E-6CB4-4516-AF61-D4DDAD61676F}"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70D6A155-5C99-47AA-BA48-8E11419D2EE5}" type="datetimeFigureOut">
              <a:rPr lang="ar-SA" smtClean="0"/>
              <a:t>04/04/1440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8A5026E-6CB4-4516-AF61-D4DDAD61676F}" type="slidenum">
              <a:rPr lang="ar-SA" smtClean="0"/>
              <a:t>‹#›</a:t>
            </a:fld>
            <a:endParaRPr lang="ar-SA"/>
          </a:p>
        </p:txBody>
      </p:sp>
      <p:sp>
        <p:nvSpPr>
          <p:cNvPr id="8" name="Title 7"/>
          <p:cNvSpPr>
            <a:spLocks noGrp="1"/>
          </p:cNvSpPr>
          <p:nvPr>
            <p:ph type="title"/>
          </p:nvPr>
        </p:nvSpPr>
        <p:spPr/>
        <p:txBody>
          <a:bodyPr/>
          <a:lstStyle/>
          <a:p>
            <a:r>
              <a:rPr lang="ar-SA" smtClean="0"/>
              <a:t>انقر لتحرير نمط العنوان الرئيسي</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ar-SA" smtClean="0"/>
              <a:t>انقر لتحرير أنماط النص الرئيسي</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70D6A155-5C99-47AA-BA48-8E11419D2EE5}" type="datetimeFigureOut">
              <a:rPr lang="ar-SA" smtClean="0"/>
              <a:t>04/04/1440</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A8A5026E-6CB4-4516-AF61-D4DDAD61676F}" type="slidenum">
              <a:rPr lang="ar-SA" smtClean="0"/>
              <a:t>‹#›</a:t>
            </a:fld>
            <a:endParaRPr lang="ar-SA"/>
          </a:p>
        </p:txBody>
      </p:sp>
      <p:sp>
        <p:nvSpPr>
          <p:cNvPr id="10" name="Title 9"/>
          <p:cNvSpPr>
            <a:spLocks noGrp="1"/>
          </p:cNvSpPr>
          <p:nvPr>
            <p:ph type="title"/>
          </p:nvPr>
        </p:nvSpPr>
        <p:spPr/>
        <p:txBody>
          <a:body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70D6A155-5C99-47AA-BA48-8E11419D2EE5}" type="datetimeFigureOut">
              <a:rPr lang="ar-SA" smtClean="0"/>
              <a:t>04/04/1440</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A8A5026E-6CB4-4516-AF61-D4DDAD61676F}"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D6A155-5C99-47AA-BA48-8E11419D2EE5}" type="datetimeFigureOut">
              <a:rPr lang="ar-SA" smtClean="0"/>
              <a:t>04/04/1440</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A8A5026E-6CB4-4516-AF61-D4DDAD61676F}"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70D6A155-5C99-47AA-BA48-8E11419D2EE5}" type="datetimeFigureOut">
              <a:rPr lang="ar-SA" smtClean="0"/>
              <a:t>04/04/1440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8A5026E-6CB4-4516-AF61-D4DDAD61676F}" type="slidenum">
              <a:rPr lang="ar-SA" smtClean="0"/>
              <a:t>‹#›</a:t>
            </a:fld>
            <a:endParaRPr lang="ar-SA"/>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70D6A155-5C99-47AA-BA48-8E11419D2EE5}" type="datetimeFigureOut">
              <a:rPr lang="ar-SA" smtClean="0"/>
              <a:t>04/04/1440</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A8A5026E-6CB4-4516-AF61-D4DDAD61676F}" type="slidenum">
              <a:rPr lang="ar-SA" smtClean="0"/>
              <a:t>‹#›</a:t>
            </a:fld>
            <a:endParaRPr lang="ar-SA"/>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ar-SA" smtClean="0"/>
              <a:t>انقر لتحرير نمط العنوان الرئيسي</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70D6A155-5C99-47AA-BA48-8E11419D2EE5}" type="datetimeFigureOut">
              <a:rPr lang="ar-SA" smtClean="0"/>
              <a:t>04/04/1440</a:t>
            </a:fld>
            <a:endParaRPr lang="ar-SA"/>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ar-SA"/>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A8A5026E-6CB4-4516-AF61-D4DDAD61676F}"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iming>
    <p:tnLst>
      <p:par>
        <p:cTn id="1" dur="indefinite" restart="never" nodeType="tmRoot"/>
      </p:par>
    </p:tnLst>
  </p:timing>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981200" y="3962400"/>
            <a:ext cx="5637010" cy="882119"/>
          </a:xfrm>
        </p:spPr>
        <p:txBody>
          <a:bodyPr/>
          <a:lstStyle/>
          <a:p>
            <a:pPr algn="ctr"/>
            <a:r>
              <a:rPr lang="ar-IQ" dirty="0" smtClean="0"/>
              <a:t>المرحلة الثانية</a:t>
            </a:r>
            <a:endParaRPr lang="ar-SA" dirty="0"/>
          </a:p>
        </p:txBody>
      </p:sp>
      <p:sp>
        <p:nvSpPr>
          <p:cNvPr id="2" name="عنوان 1"/>
          <p:cNvSpPr>
            <a:spLocks noGrp="1"/>
          </p:cNvSpPr>
          <p:nvPr>
            <p:ph type="ctrTitle"/>
          </p:nvPr>
        </p:nvSpPr>
        <p:spPr>
          <a:xfrm>
            <a:off x="1066800" y="1752600"/>
            <a:ext cx="7175351" cy="1793167"/>
          </a:xfrm>
        </p:spPr>
        <p:txBody>
          <a:bodyPr/>
          <a:lstStyle/>
          <a:p>
            <a:r>
              <a:rPr lang="ar-IQ" dirty="0" smtClean="0"/>
              <a:t>المحاضرة </a:t>
            </a:r>
            <a:r>
              <a:rPr lang="ar-IQ" dirty="0" smtClean="0"/>
              <a:t>العاشرة </a:t>
            </a:r>
            <a:r>
              <a:rPr lang="ar-IQ" dirty="0" smtClean="0"/>
              <a:t>الاختبارات</a:t>
            </a:r>
            <a:endParaRPr lang="ar-SA" dirty="0"/>
          </a:p>
        </p:txBody>
      </p:sp>
    </p:spTree>
    <p:extLst>
      <p:ext uri="{BB962C8B-B14F-4D97-AF65-F5344CB8AC3E}">
        <p14:creationId xmlns:p14="http://schemas.microsoft.com/office/powerpoint/2010/main" val="24324725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1143000" y="731520"/>
            <a:ext cx="7543800" cy="5821680"/>
          </a:xfrm>
        </p:spPr>
        <p:txBody>
          <a:bodyPr>
            <a:normAutofit fontScale="92500" lnSpcReduction="10000"/>
          </a:bodyPr>
          <a:lstStyle/>
          <a:p>
            <a:r>
              <a:rPr lang="ar-IQ" dirty="0"/>
              <a:t>التقويم </a:t>
            </a:r>
            <a:r>
              <a:rPr lang="en-US" dirty="0"/>
              <a:t>Evaluation</a:t>
            </a:r>
            <a:r>
              <a:rPr lang="ar-IQ" dirty="0"/>
              <a:t> &amp; التقييم </a:t>
            </a:r>
            <a:r>
              <a:rPr lang="en-US" dirty="0"/>
              <a:t>Valuation</a:t>
            </a:r>
          </a:p>
          <a:p>
            <a:r>
              <a:rPr lang="ar-SA" dirty="0"/>
              <a:t>من طبيعة الإنسان ومن خلال جهوده المتنوعة في الحياة، يحاول دائما أن يعرف ماذا أنجز منها، وماذا بقي عليه لينجز، والفرد حينما يفعل ذلك إنما يهدف إلى معرفة قيمة الأعمال التي قام بها مقارنة بما بذل منها من جهد ومال ووقت. وليست معرفة القيمة هنا هدفنا في حد ذاتها، بقدر ما هي مقصودة لمعرفة أيستمر الفرد في تلك الجهود التي يبذلها لتحقيق ذلك العمل، وبنفس الأسلوب الذي كان يتبعه، أم يتطلب الأمر تغيرا في الأسلوب، أو الطريقة للوصول إلى نتائج أفضل . 	وهذا النوع من التقويم يعرف بالتقويم الذاتي، أو المتمركز حول الذات، وهو يعني أن الفرد يحكم على الأشياء، والمنجزات، والأشخاص بقدر ما ترتبط بذاته، والتقويم بهذا المفهوم عبارة عن وزن للأمور، أو تقدير لها، أو حكم على قيمتها.</a:t>
            </a:r>
            <a:endParaRPr lang="en-US" dirty="0"/>
          </a:p>
          <a:p>
            <a:r>
              <a:rPr lang="ar-SA" dirty="0"/>
              <a:t>وقد أظهرت الوثائق التاريخية أن بعض نظم التقويم كانت تستخدم منذ العصور القديمة ، فقد استخدمت الصين لأول مرة عام 2200 (ق.م.) نظام الاختبارات التنافسية </a:t>
            </a:r>
            <a:r>
              <a:rPr lang="en-US" dirty="0"/>
              <a:t>Competitive Examinations</a:t>
            </a:r>
            <a:r>
              <a:rPr lang="ar-SA" dirty="0"/>
              <a:t> </a:t>
            </a:r>
            <a:r>
              <a:rPr lang="ar-SA" dirty="0" err="1"/>
              <a:t>فى</a:t>
            </a:r>
            <a:r>
              <a:rPr lang="ar-SA" dirty="0"/>
              <a:t> الخدمة المدنية </a:t>
            </a:r>
            <a:r>
              <a:rPr lang="ar-SA" dirty="0" err="1"/>
              <a:t>فى</a:t>
            </a:r>
            <a:r>
              <a:rPr lang="ar-SA" dirty="0"/>
              <a:t> الحكومة ، وكان إمبراطور الصين يقوم باختبار موظفيه مرة كل ثلاث سنوات للتحقق من لياقتهم للسماح لهم بالاستمرار </a:t>
            </a:r>
            <a:r>
              <a:rPr lang="ar-SA" dirty="0" err="1"/>
              <a:t>فى</a:t>
            </a:r>
            <a:r>
              <a:rPr lang="ar-SA" dirty="0"/>
              <a:t> وظائفهم أو فصلهم منه . وترجع البدايات الحقيقية للاهتمام بالتقويم </a:t>
            </a:r>
            <a:r>
              <a:rPr lang="ar-SA" dirty="0" err="1"/>
              <a:t>فى</a:t>
            </a:r>
            <a:r>
              <a:rPr lang="ar-SA" dirty="0"/>
              <a:t> العصر الحديث إلى عام 1900 ( م ) ، عندما </a:t>
            </a:r>
          </a:p>
        </p:txBody>
      </p:sp>
    </p:spTree>
    <p:extLst>
      <p:ext uri="{BB962C8B-B14F-4D97-AF65-F5344CB8AC3E}">
        <p14:creationId xmlns:p14="http://schemas.microsoft.com/office/powerpoint/2010/main" val="2007990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1143000" y="731520"/>
            <a:ext cx="7543800" cy="5745480"/>
          </a:xfrm>
        </p:spPr>
        <p:txBody>
          <a:bodyPr>
            <a:normAutofit/>
          </a:bodyPr>
          <a:lstStyle/>
          <a:p>
            <a:r>
              <a:rPr lang="ar-SA" dirty="0"/>
              <a:t>لفت </a:t>
            </a:r>
            <a:r>
              <a:rPr lang="ar-SA" dirty="0" err="1"/>
              <a:t>ثورندايك</a:t>
            </a:r>
            <a:r>
              <a:rPr lang="ar-SA" dirty="0"/>
              <a:t> </a:t>
            </a:r>
            <a:r>
              <a:rPr lang="en-US" dirty="0"/>
              <a:t>Thorndike</a:t>
            </a:r>
            <a:r>
              <a:rPr lang="ar-SA" dirty="0"/>
              <a:t> الأنظار إلى ضرورة الاهتمام بالأساليب الفنية المناسبة لتقويم التغيرات </a:t>
            </a:r>
            <a:r>
              <a:rPr lang="ar-SA" dirty="0" err="1"/>
              <a:t>التى</a:t>
            </a:r>
            <a:r>
              <a:rPr lang="ar-SA" dirty="0"/>
              <a:t> تحدث </a:t>
            </a:r>
            <a:r>
              <a:rPr lang="ar-SA" dirty="0" err="1"/>
              <a:t>فى</a:t>
            </a:r>
            <a:r>
              <a:rPr lang="ar-SA" dirty="0"/>
              <a:t> سلوك المتعلم ، كما نادى لأول مرة بضرورة استخدام أهداف وأغراض البرامج التربوية </a:t>
            </a:r>
            <a:r>
              <a:rPr lang="en-US" dirty="0"/>
              <a:t>Educational Programs</a:t>
            </a:r>
            <a:r>
              <a:rPr lang="ar-SA" dirty="0"/>
              <a:t> </a:t>
            </a:r>
            <a:r>
              <a:rPr lang="ar-SA" dirty="0" err="1"/>
              <a:t>فى</a:t>
            </a:r>
            <a:r>
              <a:rPr lang="ar-SA" dirty="0"/>
              <a:t> التقويم ، وقد أحدثت الأفكار </a:t>
            </a:r>
            <a:r>
              <a:rPr lang="ar-SA" dirty="0" err="1"/>
              <a:t>التى</a:t>
            </a:r>
            <a:r>
              <a:rPr lang="ar-SA" dirty="0"/>
              <a:t> طرحها </a:t>
            </a:r>
            <a:r>
              <a:rPr lang="ar-SA" dirty="0" err="1"/>
              <a:t>ثورندايك</a:t>
            </a:r>
            <a:r>
              <a:rPr lang="ar-SA" dirty="0"/>
              <a:t> </a:t>
            </a:r>
            <a:r>
              <a:rPr lang="ar-SA" dirty="0" err="1"/>
              <a:t>فى</a:t>
            </a:r>
            <a:r>
              <a:rPr lang="ar-SA" dirty="0"/>
              <a:t> مستهل القرن التاسع عشر تأثيراً كبيراً على الوسائل والطرق الفنية للتقويم </a:t>
            </a:r>
            <a:r>
              <a:rPr lang="en-US" dirty="0"/>
              <a:t>Evaluation Methodology</a:t>
            </a:r>
            <a:r>
              <a:rPr lang="ar-SA" dirty="0"/>
              <a:t> ، حيث بدأ الاهتمام بفحص البرامج التربوية القائمة ومراجعاتها بغرض إعداد البرامج </a:t>
            </a:r>
            <a:r>
              <a:rPr lang="ar-SA" dirty="0" err="1"/>
              <a:t>التى</a:t>
            </a:r>
            <a:r>
              <a:rPr lang="ar-SA" dirty="0"/>
              <a:t> يمكن الاعتماد عليها ، وذلك من خلال التعامل مع العديد من المؤسسات التربوية </a:t>
            </a:r>
            <a:r>
              <a:rPr lang="ar-SA" dirty="0" err="1"/>
              <a:t>فى</a:t>
            </a:r>
            <a:r>
              <a:rPr lang="ar-SA" dirty="0"/>
              <a:t> الولايات المتحدة الأمريكية</a:t>
            </a:r>
            <a:endParaRPr lang="en-US" dirty="0"/>
          </a:p>
          <a:p>
            <a:r>
              <a:rPr lang="ar-SA" dirty="0"/>
              <a:t>التقييم : إصدار حكم في ضوء معايير محددة. كان تقول عن طالب في ضوء معايير محددة انه : ممتاز -جيد - ضعيف وهكذا...</a:t>
            </a:r>
            <a:endParaRPr lang="en-US" dirty="0"/>
          </a:p>
          <a:p>
            <a:endParaRPr lang="ar-SA" dirty="0"/>
          </a:p>
        </p:txBody>
      </p:sp>
    </p:spTree>
    <p:extLst>
      <p:ext uri="{BB962C8B-B14F-4D97-AF65-F5344CB8AC3E}">
        <p14:creationId xmlns:p14="http://schemas.microsoft.com/office/powerpoint/2010/main" val="16025135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3"/>
          </p:nvPr>
        </p:nvSpPr>
        <p:spPr>
          <a:xfrm>
            <a:off x="1143000" y="731520"/>
            <a:ext cx="7543800" cy="5821680"/>
          </a:xfrm>
        </p:spPr>
        <p:txBody>
          <a:bodyPr>
            <a:normAutofit/>
          </a:bodyPr>
          <a:lstStyle/>
          <a:p>
            <a:r>
              <a:rPr lang="ar-SA" dirty="0"/>
              <a:t>التقويم هو تحديد قيمة الأشياء و هو الحكم على مدى نجاح الأعمال و المشروعات و قد أستخدم الإنسان التقويم بصوره المختلفة و أساليبه المتنوعة منذ كانت هناك أمامه غايات ينبغي الوصول إليها و آمال يسعى إلى تحقيقها ويعتبر التقويم أساسا من مقومات العملية التعليمية نظرا لما للتقويم من دور هام و أهمية كبرى في مجال تطوير التعليم . </a:t>
            </a:r>
            <a:r>
              <a:rPr lang="ar-SA" b="1" dirty="0"/>
              <a:t>مفهوم التقويم </a:t>
            </a:r>
            <a:endParaRPr lang="en-US" dirty="0"/>
          </a:p>
          <a:p>
            <a:r>
              <a:rPr lang="ar-SA" dirty="0"/>
              <a:t>في اللغة قوم الشيء يعني وزنه وقدره وأعطاه ثمنا معينا و تعني كذلك صوبه وعدله و وجهه نحو الصواب أما التقويم في التربية الحديثة فيعني هو العملية التي تستهدف الوقوف على مدى تحقيق الأهداف التربوية ومدى فاعلية البرنامج التربوي بأكمله من تخطيط و تنفيذ وأساليب و وسائل تعليمية وهنا يجب أن نشير إلى أننا إذا أردنا أن نصل إلى مفهوم أجرائي عن التقويم فيجب علينا أن نفهم ما يلي فهما سليما</a:t>
            </a:r>
            <a:r>
              <a:rPr lang="en-US" dirty="0"/>
              <a:t>. </a:t>
            </a:r>
          </a:p>
          <a:p>
            <a:endParaRPr lang="ar-SA" dirty="0"/>
          </a:p>
        </p:txBody>
      </p:sp>
    </p:spTree>
    <p:extLst>
      <p:ext uri="{BB962C8B-B14F-4D97-AF65-F5344CB8AC3E}">
        <p14:creationId xmlns:p14="http://schemas.microsoft.com/office/powerpoint/2010/main" val="332979709"/>
      </p:ext>
    </p:extLst>
  </p:cSld>
  <p:clrMapOvr>
    <a:masterClrMapping/>
  </p:clrMapOvr>
  <p:timing>
    <p:tnLst>
      <p:par>
        <p:cTn id="1" dur="indefinite" restart="never" nodeType="tmRoot"/>
      </p:par>
    </p:tnLst>
  </p:timing>
</p:sld>
</file>

<file path=ppt/theme/theme1.xml><?xml version="1.0" encoding="utf-8"?>
<a:theme xmlns:a="http://schemas.openxmlformats.org/drawingml/2006/main" name="دفق الهواء">
  <a:themeElements>
    <a:clrScheme name="دفق الهواء">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دفق الهواء">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دفق الهواء">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55</TotalTime>
  <Words>293</Words>
  <Application>Microsoft Office PowerPoint</Application>
  <PresentationFormat>عرض على الشاشة (3:4)‏</PresentationFormat>
  <Paragraphs>9</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دفق الهواء</vt:lpstr>
      <vt:lpstr>المحاضرة العاشرة الاختبارات</vt:lpstr>
      <vt:lpstr>عرض تقديمي في PowerPoint</vt:lpstr>
      <vt:lpstr>عرض تقديمي في PowerPoint</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الاولى الاختبارات</dc:title>
  <dc:creator>DR.Ahmed Saker 2o1O</dc:creator>
  <cp:lastModifiedBy>DR.Ahmed Saker 2o1O</cp:lastModifiedBy>
  <cp:revision>39</cp:revision>
  <dcterms:created xsi:type="dcterms:W3CDTF">2018-12-12T18:24:25Z</dcterms:created>
  <dcterms:modified xsi:type="dcterms:W3CDTF">2018-12-12T20:19:17Z</dcterms:modified>
</cp:coreProperties>
</file>